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github.com/vvkostikov/otus-datacenter-design/tree/main/labs/projec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74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7" name="Screenshot 2025-02-03 at 20.17.44.png" descr="Screenshot 2025-02-03 at 20.1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38" y="946150"/>
            <a:ext cx="51181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80" name="Screenshot 2025-02-03 at 20.19.02.png" descr="Screenshot 2025-02-03 at 20.1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50" y="814540"/>
            <a:ext cx="9144001" cy="40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83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86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MultiSite L2</a:t>
            </a:r>
          </a:p>
        </p:txBody>
      </p:sp>
      <p:sp>
        <p:nvSpPr>
          <p:cNvPr id="889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sp>
        <p:nvSpPr>
          <p:cNvPr id="890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1" name="Screenshot 2025-02-03 at 19.42.01.png" descr="Screenshot 2025-02-03 at 19.4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7885"/>
            <a:ext cx="9144001" cy="782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Screenshot 2025-02-03 at 19.43.01.png" descr="Screenshot 2025-02-03 at 19.4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2085" y="2534676"/>
            <a:ext cx="9144001" cy="10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MultiSite L3</a:t>
            </a:r>
          </a:p>
        </p:txBody>
      </p:sp>
      <p:sp>
        <p:nvSpPr>
          <p:cNvPr id="895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96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8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59"/>
            <a:ext cx="9144001" cy="119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901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904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MultiSite (Multi Domain EVPN VXLNA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908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909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910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11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15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500549" y="821224"/>
            <a:ext cx="8520602" cy="1841700"/>
          </a:xfrm>
          <a:prstGeom prst="rect">
            <a:avLst/>
          </a:prstGeom>
        </p:spPr>
        <p:txBody>
          <a:bodyPr/>
          <a:lstStyle/>
          <a:p>
            <a:pPr defTabSz="612648">
              <a:defRPr sz="2010"/>
            </a:pPr>
            <a:r>
              <a:t>Защита проекта</a:t>
            </a:r>
          </a:p>
          <a:p>
            <a:pPr defTabSz="612648">
              <a:defRPr sz="2010"/>
            </a:pPr>
            <a:r>
              <a:t>Тема: Построение растянутой L2 сети между датацентрами предприятия с использование технологии VXLAN EVPN MultiSite</a:t>
            </a:r>
          </a:p>
          <a:p>
            <a:pPr defTabSz="612648">
              <a:defRPr sz="2144"/>
            </a:pPr>
            <a:endParaRPr sz="2010"/>
          </a:p>
        </p:txBody>
      </p:sp>
      <p:sp>
        <p:nvSpPr>
          <p:cNvPr id="814" name="Google Shape;391;p94"/>
          <p:cNvSpPr txBox="1"/>
          <p:nvPr/>
        </p:nvSpPr>
        <p:spPr>
          <a:xfrm>
            <a:off x="3899475" y="27463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899475" y="3122212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23 года.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alphaModFix amt="78136"/>
            <a:extLst/>
          </a:blip>
          <a:stretch>
            <a:fillRect/>
          </a:stretch>
        </p:blipFill>
        <p:spPr>
          <a:xfrm>
            <a:off x="910002" y="2074795"/>
            <a:ext cx="1890922" cy="2479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636;p114"/>
          <p:cNvSpPr txBox="1"/>
          <p:nvPr/>
        </p:nvSpPr>
        <p:spPr>
          <a:xfrm>
            <a:off x="450139" y="13192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  <p:sp>
        <p:nvSpPr>
          <p:cNvPr id="819" name="Google Shape;638;p114"/>
          <p:cNvSpPr txBox="1"/>
          <p:nvPr>
            <p:ph type="title"/>
          </p:nvPr>
        </p:nvSpPr>
        <p:spPr>
          <a:xfrm>
            <a:off x="611949" y="424950"/>
            <a:ext cx="8214302" cy="646500"/>
          </a:xfrm>
          <a:prstGeom prst="rect">
            <a:avLst/>
          </a:prstGeom>
        </p:spPr>
        <p:txBody>
          <a:bodyPr/>
          <a:lstStyle/>
          <a:p>
            <a:pPr/>
            <a:r>
              <a:t>Контакты</a:t>
            </a:r>
          </a:p>
        </p:txBody>
      </p:sp>
      <p:sp>
        <p:nvSpPr>
          <p:cNvPr id="820" name="Google Shape;636;p114"/>
          <p:cNvSpPr txBox="1"/>
          <p:nvPr/>
        </p:nvSpPr>
        <p:spPr>
          <a:xfrm>
            <a:off x="450139" y="2173383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5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3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4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8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6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7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31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0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4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2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3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2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4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5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41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40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8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1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9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0" name="Цель проекта: опробовать технологию VXLAN EVPN Multi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технологию VXLAN EVPN MultiSite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411;p96"/>
          <p:cNvSpPr txBox="1"/>
          <p:nvPr/>
        </p:nvSpPr>
        <p:spPr>
          <a:xfrm>
            <a:off x="560499" y="64316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Зачем растягивать L2 или постановка цели</a:t>
            </a:r>
          </a:p>
        </p:txBody>
      </p:sp>
      <p:graphicFrame>
        <p:nvGraphicFramePr>
          <p:cNvPr id="854" name="Google Shape;412;p96"/>
          <p:cNvGraphicFramePr/>
          <p:nvPr/>
        </p:nvGraphicFramePr>
        <p:xfrm>
          <a:off x="952500" y="1442880"/>
          <a:ext cx="7239001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Основные требования всегда идут с двух сторон: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Виртуализация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Сервисы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миграции Виртуальных машин без внесения каких-либо изменений удобен как 1 так и 2.
Причем как онлайн миграции в режиме DR, так и любых действий по распределению нагрузки.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Часто Сервисы не умеют работать между системами по L3. Или использую технологии VRRP или аналогичные под капотом для Резервирования.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Отсутствие и высокая стоимость полноценных систем аппаратной балансировки.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7" name="Google Shape;413;p96"/>
          <p:cNvGrpSpPr/>
          <p:nvPr/>
        </p:nvGrpSpPr>
        <p:grpSpPr>
          <a:xfrm>
            <a:off x="1628250" y="677321"/>
            <a:ext cx="5887500" cy="662101"/>
            <a:chOff x="0" y="0"/>
            <a:chExt cx="5887499" cy="662099"/>
          </a:xfrm>
        </p:grpSpPr>
        <p:sp>
          <p:nvSpPr>
            <p:cNvPr id="855" name="Rounded Rectangle"/>
            <p:cNvSpPr/>
            <p:nvPr/>
          </p:nvSpPr>
          <p:spPr>
            <a:xfrm>
              <a:off x="0" y="0"/>
              <a:ext cx="5887500" cy="6621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6" name="Цель проекта: “Делай, что можешь, с тем, что имеешь, там, где ты есть.”"/>
            <p:cNvSpPr txBox="1"/>
            <p:nvPr/>
          </p:nvSpPr>
          <p:spPr>
            <a:xfrm>
              <a:off x="102895" y="11024"/>
              <a:ext cx="568171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“Делай, что можешь, с тем, что имеешь, там, где ты есть.”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60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MultiSite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MULTISITE</a:t>
            </a:r>
          </a:p>
        </p:txBody>
      </p:sp>
      <p:sp>
        <p:nvSpPr>
          <p:cNvPr id="863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4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5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6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7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8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70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71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